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9" r:id="rId2"/>
    <p:sldId id="257" r:id="rId3"/>
    <p:sldId id="260" r:id="rId4"/>
    <p:sldId id="263" r:id="rId5"/>
    <p:sldId id="303" r:id="rId6"/>
    <p:sldId id="304" r:id="rId7"/>
    <p:sldId id="265" r:id="rId8"/>
    <p:sldId id="266" r:id="rId9"/>
    <p:sldId id="269" r:id="rId10"/>
    <p:sldId id="277" r:id="rId11"/>
    <p:sldId id="285" r:id="rId12"/>
    <p:sldId id="289" r:id="rId13"/>
    <p:sldId id="297" r:id="rId14"/>
    <p:sldId id="298" r:id="rId15"/>
    <p:sldId id="300" r:id="rId16"/>
    <p:sldId id="301" r:id="rId17"/>
    <p:sldId id="307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Estilo com Tema 1 - Ênfas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5208" autoAdjust="0"/>
  </p:normalViewPr>
  <p:slideViewPr>
    <p:cSldViewPr snapToGrid="0">
      <p:cViewPr varScale="1">
        <p:scale>
          <a:sx n="82" d="100"/>
          <a:sy n="82" d="100"/>
        </p:scale>
        <p:origin x="19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DD0E1B-5465-4A05-B4A6-C6DCAFB1489B}" type="doc">
      <dgm:prSet loTypeId="urn:microsoft.com/office/officeart/2005/8/layout/radial6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DF7491FA-1F72-4095-AC47-A1CD5FDD9FB8}">
      <dgm:prSet phldrT="[Texto]" custT="1"/>
      <dgm:spPr/>
      <dgm:t>
        <a:bodyPr/>
        <a:lstStyle/>
        <a:p>
          <a:r>
            <a:rPr lang="pt-BR" sz="1250" b="1">
              <a:solidFill>
                <a:schemeClr val="tx1"/>
              </a:solidFill>
            </a:rPr>
            <a:t>Sustentabilidade</a:t>
          </a:r>
          <a:endParaRPr lang="pt-BR" sz="1250" b="1" dirty="0">
            <a:solidFill>
              <a:schemeClr val="tx1"/>
            </a:solidFill>
          </a:endParaRPr>
        </a:p>
      </dgm:t>
    </dgm:pt>
    <dgm:pt modelId="{E45FF85E-0F8B-417B-B01D-CD8271C7CBB6}" type="parTrans" cxnId="{8F1310A1-0B4C-4B4B-9F27-E55D015EBF9E}">
      <dgm:prSet/>
      <dgm:spPr/>
      <dgm:t>
        <a:bodyPr/>
        <a:lstStyle/>
        <a:p>
          <a:endParaRPr lang="pt-BR"/>
        </a:p>
      </dgm:t>
    </dgm:pt>
    <dgm:pt modelId="{7FBB8654-A956-45CE-B750-C840FDE3CB98}" type="sibTrans" cxnId="{8F1310A1-0B4C-4B4B-9F27-E55D015EBF9E}">
      <dgm:prSet/>
      <dgm:spPr/>
      <dgm:t>
        <a:bodyPr/>
        <a:lstStyle/>
        <a:p>
          <a:endParaRPr lang="pt-BR"/>
        </a:p>
      </dgm:t>
    </dgm:pt>
    <dgm:pt modelId="{A901B3EB-E964-475E-A1AD-48526444877C}">
      <dgm:prSet phldrT="[Texto]" custT="1"/>
      <dgm:spPr/>
      <dgm:t>
        <a:bodyPr/>
        <a:lstStyle/>
        <a:p>
          <a:r>
            <a:rPr lang="pt-BR" sz="1100" b="1" dirty="0">
              <a:solidFill>
                <a:schemeClr val="tx1"/>
              </a:solidFill>
            </a:rPr>
            <a:t>Gestão Ambiental Escolar</a:t>
          </a:r>
        </a:p>
      </dgm:t>
    </dgm:pt>
    <dgm:pt modelId="{B75C27D3-F2B2-4A13-B723-2966B8BDF53D}" type="parTrans" cxnId="{556B497D-95F3-4743-8905-32DBFE58C077}">
      <dgm:prSet/>
      <dgm:spPr/>
      <dgm:t>
        <a:bodyPr/>
        <a:lstStyle/>
        <a:p>
          <a:endParaRPr lang="pt-BR"/>
        </a:p>
      </dgm:t>
    </dgm:pt>
    <dgm:pt modelId="{362FBE32-73C5-40EE-AF72-F9A907879C1E}" type="sibTrans" cxnId="{556B497D-95F3-4743-8905-32DBFE58C077}">
      <dgm:prSet/>
      <dgm:spPr/>
      <dgm:t>
        <a:bodyPr/>
        <a:lstStyle/>
        <a:p>
          <a:endParaRPr lang="pt-BR"/>
        </a:p>
      </dgm:t>
    </dgm:pt>
    <dgm:pt modelId="{E246A544-B97F-480E-9D00-AE636CC4AA23}">
      <dgm:prSet phldrT="[Texto]"/>
      <dgm:spPr/>
      <dgm:t>
        <a:bodyPr/>
        <a:lstStyle/>
        <a:p>
          <a:r>
            <a:rPr lang="pt-BR" b="1">
              <a:solidFill>
                <a:schemeClr val="tx1"/>
              </a:solidFill>
            </a:rPr>
            <a:t>Currículo</a:t>
          </a:r>
          <a:endParaRPr lang="pt-BR" b="1" dirty="0">
            <a:solidFill>
              <a:schemeClr val="tx1"/>
            </a:solidFill>
          </a:endParaRPr>
        </a:p>
      </dgm:t>
    </dgm:pt>
    <dgm:pt modelId="{E5EA9E00-B38A-42B4-A216-4285F7122D67}" type="parTrans" cxnId="{8848A462-1CEB-4B51-BF4E-1238ED245153}">
      <dgm:prSet/>
      <dgm:spPr/>
      <dgm:t>
        <a:bodyPr/>
        <a:lstStyle/>
        <a:p>
          <a:endParaRPr lang="pt-BR"/>
        </a:p>
      </dgm:t>
    </dgm:pt>
    <dgm:pt modelId="{1780DD35-3E4D-4EEF-BA80-E85C125C52DB}" type="sibTrans" cxnId="{8848A462-1CEB-4B51-BF4E-1238ED245153}">
      <dgm:prSet/>
      <dgm:spPr/>
      <dgm:t>
        <a:bodyPr/>
        <a:lstStyle/>
        <a:p>
          <a:endParaRPr lang="pt-BR"/>
        </a:p>
      </dgm:t>
    </dgm:pt>
    <dgm:pt modelId="{9792E8A3-922D-47EE-B498-E9E5381EDDF5}">
      <dgm:prSet phldrT="[Texto]"/>
      <dgm:spPr>
        <a:solidFill>
          <a:srgbClr val="FF6600"/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Qualidade de vida no ambiente de trabalho</a:t>
          </a:r>
        </a:p>
      </dgm:t>
    </dgm:pt>
    <dgm:pt modelId="{7BBAA093-86DE-46A6-A20D-BBB33C25D1FC}" type="parTrans" cxnId="{8265708C-C3CF-41B7-A063-B33C2EFBA876}">
      <dgm:prSet/>
      <dgm:spPr/>
      <dgm:t>
        <a:bodyPr/>
        <a:lstStyle/>
        <a:p>
          <a:endParaRPr lang="pt-BR"/>
        </a:p>
      </dgm:t>
    </dgm:pt>
    <dgm:pt modelId="{0D91D8DE-4386-4AAA-9211-0A7C458B7510}" type="sibTrans" cxnId="{8265708C-C3CF-41B7-A063-B33C2EFBA876}">
      <dgm:prSet/>
      <dgm:spPr/>
      <dgm:t>
        <a:bodyPr/>
        <a:lstStyle/>
        <a:p>
          <a:endParaRPr lang="pt-BR"/>
        </a:p>
      </dgm:t>
    </dgm:pt>
    <dgm:pt modelId="{5819E5EE-7CD7-4078-8E9B-83B7DE13233E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1050" b="1" dirty="0">
              <a:solidFill>
                <a:schemeClr val="tx1"/>
              </a:solidFill>
            </a:rPr>
            <a:t>Sensibilização e capacitação</a:t>
          </a:r>
          <a:endParaRPr lang="pt-BR" sz="1050" dirty="0"/>
        </a:p>
      </dgm:t>
    </dgm:pt>
    <dgm:pt modelId="{3419FD13-D901-4230-ABE6-0D2AFF69AFA5}" type="parTrans" cxnId="{68223EC0-F539-4C24-9CF8-9EFCC597059F}">
      <dgm:prSet/>
      <dgm:spPr/>
      <dgm:t>
        <a:bodyPr/>
        <a:lstStyle/>
        <a:p>
          <a:endParaRPr lang="pt-BR"/>
        </a:p>
      </dgm:t>
    </dgm:pt>
    <dgm:pt modelId="{9CC1AF54-A10E-424F-9417-D78946B2DEE8}" type="sibTrans" cxnId="{68223EC0-F539-4C24-9CF8-9EFCC597059F}">
      <dgm:prSet/>
      <dgm:spPr/>
      <dgm:t>
        <a:bodyPr/>
        <a:lstStyle/>
        <a:p>
          <a:endParaRPr lang="pt-BR"/>
        </a:p>
      </dgm:t>
    </dgm:pt>
    <dgm:pt modelId="{98496909-9877-43F2-AFFB-CEBDCBBDA1F1}" type="pres">
      <dgm:prSet presAssocID="{A3DD0E1B-5465-4A05-B4A6-C6DCAFB1489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DC833A3-81BF-4C6F-82C3-FC085D26DB88}" type="pres">
      <dgm:prSet presAssocID="{DF7491FA-1F72-4095-AC47-A1CD5FDD9FB8}" presName="centerShape" presStyleLbl="node0" presStyleIdx="0" presStyleCnt="1"/>
      <dgm:spPr/>
    </dgm:pt>
    <dgm:pt modelId="{3C224880-89A4-4F2B-B850-300D3689B4AE}" type="pres">
      <dgm:prSet presAssocID="{A901B3EB-E964-475E-A1AD-48526444877C}" presName="node" presStyleLbl="node1" presStyleIdx="0" presStyleCnt="4">
        <dgm:presLayoutVars>
          <dgm:bulletEnabled val="1"/>
        </dgm:presLayoutVars>
      </dgm:prSet>
      <dgm:spPr/>
    </dgm:pt>
    <dgm:pt modelId="{E21C9AE6-CA83-4028-BB3F-68400B8F7F5D}" type="pres">
      <dgm:prSet presAssocID="{A901B3EB-E964-475E-A1AD-48526444877C}" presName="dummy" presStyleCnt="0"/>
      <dgm:spPr/>
    </dgm:pt>
    <dgm:pt modelId="{09FB380B-93C8-4414-B578-EC6853DD2BC4}" type="pres">
      <dgm:prSet presAssocID="{362FBE32-73C5-40EE-AF72-F9A907879C1E}" presName="sibTrans" presStyleLbl="sibTrans2D1" presStyleIdx="0" presStyleCnt="4"/>
      <dgm:spPr/>
    </dgm:pt>
    <dgm:pt modelId="{CF9DB588-AECA-4FEA-8B28-265983BB9885}" type="pres">
      <dgm:prSet presAssocID="{E246A544-B97F-480E-9D00-AE636CC4AA23}" presName="node" presStyleLbl="node1" presStyleIdx="1" presStyleCnt="4">
        <dgm:presLayoutVars>
          <dgm:bulletEnabled val="1"/>
        </dgm:presLayoutVars>
      </dgm:prSet>
      <dgm:spPr/>
    </dgm:pt>
    <dgm:pt modelId="{44E422D4-430C-44A9-8BFC-69F4514EBB11}" type="pres">
      <dgm:prSet presAssocID="{E246A544-B97F-480E-9D00-AE636CC4AA23}" presName="dummy" presStyleCnt="0"/>
      <dgm:spPr/>
    </dgm:pt>
    <dgm:pt modelId="{93DCCF02-957A-469A-AED3-C4741DB9168D}" type="pres">
      <dgm:prSet presAssocID="{1780DD35-3E4D-4EEF-BA80-E85C125C52DB}" presName="sibTrans" presStyleLbl="sibTrans2D1" presStyleIdx="1" presStyleCnt="4"/>
      <dgm:spPr/>
    </dgm:pt>
    <dgm:pt modelId="{39588FFC-3548-4B31-95BC-32E0B05C48F6}" type="pres">
      <dgm:prSet presAssocID="{9792E8A3-922D-47EE-B498-E9E5381EDDF5}" presName="node" presStyleLbl="node1" presStyleIdx="2" presStyleCnt="4">
        <dgm:presLayoutVars>
          <dgm:bulletEnabled val="1"/>
        </dgm:presLayoutVars>
      </dgm:prSet>
      <dgm:spPr/>
    </dgm:pt>
    <dgm:pt modelId="{283967FB-3085-41BC-B05C-336CEBF1D71F}" type="pres">
      <dgm:prSet presAssocID="{9792E8A3-922D-47EE-B498-E9E5381EDDF5}" presName="dummy" presStyleCnt="0"/>
      <dgm:spPr/>
    </dgm:pt>
    <dgm:pt modelId="{62510578-A7C4-4E4D-8662-A02B3F449D52}" type="pres">
      <dgm:prSet presAssocID="{0D91D8DE-4386-4AAA-9211-0A7C458B7510}" presName="sibTrans" presStyleLbl="sibTrans2D1" presStyleIdx="2" presStyleCnt="4"/>
      <dgm:spPr/>
    </dgm:pt>
    <dgm:pt modelId="{8D1A25FE-BC46-472A-96ED-FE97970D7BBD}" type="pres">
      <dgm:prSet presAssocID="{5819E5EE-7CD7-4078-8E9B-83B7DE13233E}" presName="node" presStyleLbl="node1" presStyleIdx="3" presStyleCnt="4">
        <dgm:presLayoutVars>
          <dgm:bulletEnabled val="1"/>
        </dgm:presLayoutVars>
      </dgm:prSet>
      <dgm:spPr/>
    </dgm:pt>
    <dgm:pt modelId="{5CDC8FA2-B5B9-4832-976F-EF7B2856E476}" type="pres">
      <dgm:prSet presAssocID="{5819E5EE-7CD7-4078-8E9B-83B7DE13233E}" presName="dummy" presStyleCnt="0"/>
      <dgm:spPr/>
    </dgm:pt>
    <dgm:pt modelId="{A8CAA478-3561-4373-BD7F-E28B66343B4E}" type="pres">
      <dgm:prSet presAssocID="{9CC1AF54-A10E-424F-9417-D78946B2DEE8}" presName="sibTrans" presStyleLbl="sibTrans2D1" presStyleIdx="3" presStyleCnt="4"/>
      <dgm:spPr/>
    </dgm:pt>
  </dgm:ptLst>
  <dgm:cxnLst>
    <dgm:cxn modelId="{FDAB460A-F917-4C9F-B8E6-E4E80BC2FAEC}" type="presOf" srcId="{A901B3EB-E964-475E-A1AD-48526444877C}" destId="{3C224880-89A4-4F2B-B850-300D3689B4AE}" srcOrd="0" destOrd="0" presId="urn:microsoft.com/office/officeart/2005/8/layout/radial6"/>
    <dgm:cxn modelId="{17EB6627-E5C0-4DA7-A8F8-302C63650359}" type="presOf" srcId="{1780DD35-3E4D-4EEF-BA80-E85C125C52DB}" destId="{93DCCF02-957A-469A-AED3-C4741DB9168D}" srcOrd="0" destOrd="0" presId="urn:microsoft.com/office/officeart/2005/8/layout/radial6"/>
    <dgm:cxn modelId="{61E0E63A-B496-4F15-A527-3B0490F2FD1B}" type="presOf" srcId="{5819E5EE-7CD7-4078-8E9B-83B7DE13233E}" destId="{8D1A25FE-BC46-472A-96ED-FE97970D7BBD}" srcOrd="0" destOrd="0" presId="urn:microsoft.com/office/officeart/2005/8/layout/radial6"/>
    <dgm:cxn modelId="{8848A462-1CEB-4B51-BF4E-1238ED245153}" srcId="{DF7491FA-1F72-4095-AC47-A1CD5FDD9FB8}" destId="{E246A544-B97F-480E-9D00-AE636CC4AA23}" srcOrd="1" destOrd="0" parTransId="{E5EA9E00-B38A-42B4-A216-4285F7122D67}" sibTransId="{1780DD35-3E4D-4EEF-BA80-E85C125C52DB}"/>
    <dgm:cxn modelId="{AB495873-4409-4078-8021-D6251D099B5E}" type="presOf" srcId="{DF7491FA-1F72-4095-AC47-A1CD5FDD9FB8}" destId="{8DC833A3-81BF-4C6F-82C3-FC085D26DB88}" srcOrd="0" destOrd="0" presId="urn:microsoft.com/office/officeart/2005/8/layout/radial6"/>
    <dgm:cxn modelId="{2D810758-6B68-4727-AD64-52376350CD5B}" type="presOf" srcId="{A3DD0E1B-5465-4A05-B4A6-C6DCAFB1489B}" destId="{98496909-9877-43F2-AFFB-CEBDCBBDA1F1}" srcOrd="0" destOrd="0" presId="urn:microsoft.com/office/officeart/2005/8/layout/radial6"/>
    <dgm:cxn modelId="{556B497D-95F3-4743-8905-32DBFE58C077}" srcId="{DF7491FA-1F72-4095-AC47-A1CD5FDD9FB8}" destId="{A901B3EB-E964-475E-A1AD-48526444877C}" srcOrd="0" destOrd="0" parTransId="{B75C27D3-F2B2-4A13-B723-2966B8BDF53D}" sibTransId="{362FBE32-73C5-40EE-AF72-F9A907879C1E}"/>
    <dgm:cxn modelId="{00C2BB80-8E9A-40FF-9262-E3346D03D65D}" type="presOf" srcId="{9792E8A3-922D-47EE-B498-E9E5381EDDF5}" destId="{39588FFC-3548-4B31-95BC-32E0B05C48F6}" srcOrd="0" destOrd="0" presId="urn:microsoft.com/office/officeart/2005/8/layout/radial6"/>
    <dgm:cxn modelId="{3A436A84-514F-44DC-9839-E7100F055527}" type="presOf" srcId="{E246A544-B97F-480E-9D00-AE636CC4AA23}" destId="{CF9DB588-AECA-4FEA-8B28-265983BB9885}" srcOrd="0" destOrd="0" presId="urn:microsoft.com/office/officeart/2005/8/layout/radial6"/>
    <dgm:cxn modelId="{8265708C-C3CF-41B7-A063-B33C2EFBA876}" srcId="{DF7491FA-1F72-4095-AC47-A1CD5FDD9FB8}" destId="{9792E8A3-922D-47EE-B498-E9E5381EDDF5}" srcOrd="2" destOrd="0" parTransId="{7BBAA093-86DE-46A6-A20D-BBB33C25D1FC}" sibTransId="{0D91D8DE-4386-4AAA-9211-0A7C458B7510}"/>
    <dgm:cxn modelId="{8F1310A1-0B4C-4B4B-9F27-E55D015EBF9E}" srcId="{A3DD0E1B-5465-4A05-B4A6-C6DCAFB1489B}" destId="{DF7491FA-1F72-4095-AC47-A1CD5FDD9FB8}" srcOrd="0" destOrd="0" parTransId="{E45FF85E-0F8B-417B-B01D-CD8271C7CBB6}" sibTransId="{7FBB8654-A956-45CE-B750-C840FDE3CB98}"/>
    <dgm:cxn modelId="{24A1DABA-0B1B-4A15-A192-4A1B923DC3E7}" type="presOf" srcId="{0D91D8DE-4386-4AAA-9211-0A7C458B7510}" destId="{62510578-A7C4-4E4D-8662-A02B3F449D52}" srcOrd="0" destOrd="0" presId="urn:microsoft.com/office/officeart/2005/8/layout/radial6"/>
    <dgm:cxn modelId="{68223EC0-F539-4C24-9CF8-9EFCC597059F}" srcId="{DF7491FA-1F72-4095-AC47-A1CD5FDD9FB8}" destId="{5819E5EE-7CD7-4078-8E9B-83B7DE13233E}" srcOrd="3" destOrd="0" parTransId="{3419FD13-D901-4230-ABE6-0D2AFF69AFA5}" sibTransId="{9CC1AF54-A10E-424F-9417-D78946B2DEE8}"/>
    <dgm:cxn modelId="{CF1A5AE1-AF95-4F3D-9F28-9127F570ECFF}" type="presOf" srcId="{362FBE32-73C5-40EE-AF72-F9A907879C1E}" destId="{09FB380B-93C8-4414-B578-EC6853DD2BC4}" srcOrd="0" destOrd="0" presId="urn:microsoft.com/office/officeart/2005/8/layout/radial6"/>
    <dgm:cxn modelId="{F69310F2-ADDC-4D3F-AEB3-6EC09231383D}" type="presOf" srcId="{9CC1AF54-A10E-424F-9417-D78946B2DEE8}" destId="{A8CAA478-3561-4373-BD7F-E28B66343B4E}" srcOrd="0" destOrd="0" presId="urn:microsoft.com/office/officeart/2005/8/layout/radial6"/>
    <dgm:cxn modelId="{6D33136A-F614-46F2-8EE0-0DC85ACFA478}" type="presParOf" srcId="{98496909-9877-43F2-AFFB-CEBDCBBDA1F1}" destId="{8DC833A3-81BF-4C6F-82C3-FC085D26DB88}" srcOrd="0" destOrd="0" presId="urn:microsoft.com/office/officeart/2005/8/layout/radial6"/>
    <dgm:cxn modelId="{9AE8DB47-AC41-442A-BBBA-E690D8C4182D}" type="presParOf" srcId="{98496909-9877-43F2-AFFB-CEBDCBBDA1F1}" destId="{3C224880-89A4-4F2B-B850-300D3689B4AE}" srcOrd="1" destOrd="0" presId="urn:microsoft.com/office/officeart/2005/8/layout/radial6"/>
    <dgm:cxn modelId="{43A11A46-1773-40D2-85AC-6166910210AD}" type="presParOf" srcId="{98496909-9877-43F2-AFFB-CEBDCBBDA1F1}" destId="{E21C9AE6-CA83-4028-BB3F-68400B8F7F5D}" srcOrd="2" destOrd="0" presId="urn:microsoft.com/office/officeart/2005/8/layout/radial6"/>
    <dgm:cxn modelId="{0D1DED70-8981-42C1-8F51-DFAA28F7F3AE}" type="presParOf" srcId="{98496909-9877-43F2-AFFB-CEBDCBBDA1F1}" destId="{09FB380B-93C8-4414-B578-EC6853DD2BC4}" srcOrd="3" destOrd="0" presId="urn:microsoft.com/office/officeart/2005/8/layout/radial6"/>
    <dgm:cxn modelId="{497930E8-5B36-4EF0-8660-33C7B6C52801}" type="presParOf" srcId="{98496909-9877-43F2-AFFB-CEBDCBBDA1F1}" destId="{CF9DB588-AECA-4FEA-8B28-265983BB9885}" srcOrd="4" destOrd="0" presId="urn:microsoft.com/office/officeart/2005/8/layout/radial6"/>
    <dgm:cxn modelId="{8867A87B-C9D9-4D05-B391-ABDBA758C651}" type="presParOf" srcId="{98496909-9877-43F2-AFFB-CEBDCBBDA1F1}" destId="{44E422D4-430C-44A9-8BFC-69F4514EBB11}" srcOrd="5" destOrd="0" presId="urn:microsoft.com/office/officeart/2005/8/layout/radial6"/>
    <dgm:cxn modelId="{5E0C8A78-264E-4124-BF97-A579800E8DCD}" type="presParOf" srcId="{98496909-9877-43F2-AFFB-CEBDCBBDA1F1}" destId="{93DCCF02-957A-469A-AED3-C4741DB9168D}" srcOrd="6" destOrd="0" presId="urn:microsoft.com/office/officeart/2005/8/layout/radial6"/>
    <dgm:cxn modelId="{2C6355FF-9D75-4395-96FA-1D9BFDAC0F92}" type="presParOf" srcId="{98496909-9877-43F2-AFFB-CEBDCBBDA1F1}" destId="{39588FFC-3548-4B31-95BC-32E0B05C48F6}" srcOrd="7" destOrd="0" presId="urn:microsoft.com/office/officeart/2005/8/layout/radial6"/>
    <dgm:cxn modelId="{0441ED86-D409-4D70-BB87-BBEFA4825EAD}" type="presParOf" srcId="{98496909-9877-43F2-AFFB-CEBDCBBDA1F1}" destId="{283967FB-3085-41BC-B05C-336CEBF1D71F}" srcOrd="8" destOrd="0" presId="urn:microsoft.com/office/officeart/2005/8/layout/radial6"/>
    <dgm:cxn modelId="{D6AD3461-2E51-44C0-ABC9-C1F809FC33D5}" type="presParOf" srcId="{98496909-9877-43F2-AFFB-CEBDCBBDA1F1}" destId="{62510578-A7C4-4E4D-8662-A02B3F449D52}" srcOrd="9" destOrd="0" presId="urn:microsoft.com/office/officeart/2005/8/layout/radial6"/>
    <dgm:cxn modelId="{C163E154-C08B-4314-9430-C6C8BF6A74A8}" type="presParOf" srcId="{98496909-9877-43F2-AFFB-CEBDCBBDA1F1}" destId="{8D1A25FE-BC46-472A-96ED-FE97970D7BBD}" srcOrd="10" destOrd="0" presId="urn:microsoft.com/office/officeart/2005/8/layout/radial6"/>
    <dgm:cxn modelId="{3D466F51-93A0-41E6-AF77-94C0987DC37E}" type="presParOf" srcId="{98496909-9877-43F2-AFFB-CEBDCBBDA1F1}" destId="{5CDC8FA2-B5B9-4832-976F-EF7B2856E476}" srcOrd="11" destOrd="0" presId="urn:microsoft.com/office/officeart/2005/8/layout/radial6"/>
    <dgm:cxn modelId="{2153FA17-FDB9-447A-8B41-FDE1C02FC61A}" type="presParOf" srcId="{98496909-9877-43F2-AFFB-CEBDCBBDA1F1}" destId="{A8CAA478-3561-4373-BD7F-E28B66343B4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CAA478-3561-4373-BD7F-E28B66343B4E}">
      <dsp:nvSpPr>
        <dsp:cNvPr id="0" name=""/>
        <dsp:cNvSpPr/>
      </dsp:nvSpPr>
      <dsp:spPr>
        <a:xfrm>
          <a:off x="1531106" y="562443"/>
          <a:ext cx="3745909" cy="3745909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510578-A7C4-4E4D-8662-A02B3F449D52}">
      <dsp:nvSpPr>
        <dsp:cNvPr id="0" name=""/>
        <dsp:cNvSpPr/>
      </dsp:nvSpPr>
      <dsp:spPr>
        <a:xfrm>
          <a:off x="1531106" y="562443"/>
          <a:ext cx="3745909" cy="3745909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DCCF02-957A-469A-AED3-C4741DB9168D}">
      <dsp:nvSpPr>
        <dsp:cNvPr id="0" name=""/>
        <dsp:cNvSpPr/>
      </dsp:nvSpPr>
      <dsp:spPr>
        <a:xfrm>
          <a:off x="1531106" y="562443"/>
          <a:ext cx="3745909" cy="3745909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FB380B-93C8-4414-B578-EC6853DD2BC4}">
      <dsp:nvSpPr>
        <dsp:cNvPr id="0" name=""/>
        <dsp:cNvSpPr/>
      </dsp:nvSpPr>
      <dsp:spPr>
        <a:xfrm>
          <a:off x="1531106" y="562443"/>
          <a:ext cx="3745909" cy="3745909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C833A3-81BF-4C6F-82C3-FC085D26DB88}">
      <dsp:nvSpPr>
        <dsp:cNvPr id="0" name=""/>
        <dsp:cNvSpPr/>
      </dsp:nvSpPr>
      <dsp:spPr>
        <a:xfrm>
          <a:off x="2541410" y="1572747"/>
          <a:ext cx="1725300" cy="17253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50" b="1" kern="1200">
              <a:solidFill>
                <a:schemeClr val="tx1"/>
              </a:solidFill>
            </a:rPr>
            <a:t>Sustentabilidade</a:t>
          </a:r>
          <a:endParaRPr lang="pt-BR" sz="1250" b="1" kern="1200" dirty="0">
            <a:solidFill>
              <a:schemeClr val="tx1"/>
            </a:solidFill>
          </a:endParaRPr>
        </a:p>
      </dsp:txBody>
      <dsp:txXfrm>
        <a:off x="2794074" y="1825411"/>
        <a:ext cx="1219972" cy="1219972"/>
      </dsp:txXfrm>
    </dsp:sp>
    <dsp:sp modelId="{3C224880-89A4-4F2B-B850-300D3689B4AE}">
      <dsp:nvSpPr>
        <dsp:cNvPr id="0" name=""/>
        <dsp:cNvSpPr/>
      </dsp:nvSpPr>
      <dsp:spPr>
        <a:xfrm>
          <a:off x="2800205" y="2065"/>
          <a:ext cx="1207710" cy="120771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>
              <a:solidFill>
                <a:schemeClr val="tx1"/>
              </a:solidFill>
            </a:rPr>
            <a:t>Gestão Ambiental Escolar</a:t>
          </a:r>
        </a:p>
      </dsp:txBody>
      <dsp:txXfrm>
        <a:off x="2977070" y="178930"/>
        <a:ext cx="853980" cy="853980"/>
      </dsp:txXfrm>
    </dsp:sp>
    <dsp:sp modelId="{CF9DB588-AECA-4FEA-8B28-265983BB9885}">
      <dsp:nvSpPr>
        <dsp:cNvPr id="0" name=""/>
        <dsp:cNvSpPr/>
      </dsp:nvSpPr>
      <dsp:spPr>
        <a:xfrm>
          <a:off x="4629683" y="1831542"/>
          <a:ext cx="1207710" cy="1207710"/>
        </a:xfrm>
        <a:prstGeom prst="ellipse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kern="1200">
              <a:solidFill>
                <a:schemeClr val="tx1"/>
              </a:solidFill>
            </a:rPr>
            <a:t>Currículo</a:t>
          </a:r>
          <a:endParaRPr lang="pt-BR" sz="1300" b="1" kern="1200" dirty="0">
            <a:solidFill>
              <a:schemeClr val="tx1"/>
            </a:solidFill>
          </a:endParaRPr>
        </a:p>
      </dsp:txBody>
      <dsp:txXfrm>
        <a:off x="4806548" y="2008407"/>
        <a:ext cx="853980" cy="853980"/>
      </dsp:txXfrm>
    </dsp:sp>
    <dsp:sp modelId="{39588FFC-3548-4B31-95BC-32E0B05C48F6}">
      <dsp:nvSpPr>
        <dsp:cNvPr id="0" name=""/>
        <dsp:cNvSpPr/>
      </dsp:nvSpPr>
      <dsp:spPr>
        <a:xfrm>
          <a:off x="2800205" y="3661020"/>
          <a:ext cx="1207710" cy="1207710"/>
        </a:xfrm>
        <a:prstGeom prst="ellipse">
          <a:avLst/>
        </a:prstGeom>
        <a:solidFill>
          <a:srgbClr val="FF66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kern="1200" dirty="0">
              <a:solidFill>
                <a:schemeClr val="tx1"/>
              </a:solidFill>
            </a:rPr>
            <a:t>Qualidade de vida no ambiente de trabalho</a:t>
          </a:r>
        </a:p>
      </dsp:txBody>
      <dsp:txXfrm>
        <a:off x="2977070" y="3837885"/>
        <a:ext cx="853980" cy="853980"/>
      </dsp:txXfrm>
    </dsp:sp>
    <dsp:sp modelId="{8D1A25FE-BC46-472A-96ED-FE97970D7BBD}">
      <dsp:nvSpPr>
        <dsp:cNvPr id="0" name=""/>
        <dsp:cNvSpPr/>
      </dsp:nvSpPr>
      <dsp:spPr>
        <a:xfrm>
          <a:off x="970728" y="1831542"/>
          <a:ext cx="1207710" cy="1207710"/>
        </a:xfrm>
        <a:prstGeom prst="ellips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1050" b="1" kern="1200" dirty="0">
              <a:solidFill>
                <a:schemeClr val="tx1"/>
              </a:solidFill>
            </a:rPr>
            <a:t>Sensibilização e capacitação</a:t>
          </a:r>
          <a:endParaRPr lang="pt-BR" sz="1050" kern="1200" dirty="0"/>
        </a:p>
      </dsp:txBody>
      <dsp:txXfrm>
        <a:off x="1147593" y="2008407"/>
        <a:ext cx="853980" cy="853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316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1199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10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2044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557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830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428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3944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873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881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7467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FDE66-A867-41E4-A8BB-DD4D3804CBFA}" type="datetimeFigureOut">
              <a:rPr lang="pt-BR" smtClean="0"/>
              <a:t>24/03/2026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23ABF-B843-46A7-9066-2FE57FCE5F1B}" type="slidenum">
              <a:rPr lang="pt-BR" smtClean="0"/>
              <a:t>‹nº›</a:t>
            </a:fld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9769" y="6920"/>
            <a:ext cx="2029173" cy="627776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318253" y="5916549"/>
            <a:ext cx="1695120" cy="76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44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39" b="5014"/>
          <a:stretch/>
        </p:blipFill>
        <p:spPr>
          <a:xfrm>
            <a:off x="0" y="-50800"/>
            <a:ext cx="9156700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309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705949"/>
            <a:ext cx="9144000" cy="62547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BR" sz="4300" b="1" dirty="0"/>
              <a:t>Ações</a:t>
            </a:r>
            <a:endParaRPr lang="pt-BR" sz="4300" dirty="0"/>
          </a:p>
        </p:txBody>
      </p:sp>
      <p:sp>
        <p:nvSpPr>
          <p:cNvPr id="6" name="Retângulo 5"/>
          <p:cNvSpPr/>
          <p:nvPr/>
        </p:nvSpPr>
        <p:spPr>
          <a:xfrm>
            <a:off x="372533" y="1388816"/>
            <a:ext cx="8034867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2400" b="1" dirty="0"/>
              <a:t>AÇÃO 2: </a:t>
            </a:r>
            <a:r>
              <a:rPr lang="pt-BR" sz="2400" dirty="0"/>
              <a:t>Certificação de todas as escolas que implantarem a Agenda Ambiental Escola Verde com eficiência, eficácia e efetividade no quadriênio 2023-2026.</a:t>
            </a:r>
            <a:endParaRPr lang="pt-BR" sz="21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361" y="2643804"/>
            <a:ext cx="3396011" cy="389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64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97635"/>
            <a:ext cx="9144000" cy="66780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BR" sz="4300" b="1" dirty="0"/>
              <a:t>Metodologia</a:t>
            </a:r>
            <a:endParaRPr lang="pt-BR" sz="4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49" y="1858877"/>
            <a:ext cx="4019551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sz="2000" b="1" dirty="0"/>
              <a:t>Componente III: </a:t>
            </a:r>
            <a:endParaRPr lang="pt-BR" sz="2000" dirty="0"/>
          </a:p>
          <a:p>
            <a:pPr marL="0" indent="0" algn="just"/>
            <a:r>
              <a:rPr lang="pt-BR" sz="2000" dirty="0"/>
              <a:t> Jardinagem e arborização em todas as escolas de Ensino Fundamental – Anos Finais e Ensino Médio do Estado do Acre.</a:t>
            </a:r>
          </a:p>
          <a:p>
            <a:pPr marL="0" indent="0">
              <a:buNone/>
            </a:pPr>
            <a:endParaRPr lang="pt-BR" sz="2000" dirty="0"/>
          </a:p>
          <a:p>
            <a:r>
              <a:rPr lang="pt-BR" sz="2000" b="1" dirty="0"/>
              <a:t>Objetivo</a:t>
            </a:r>
            <a:endParaRPr lang="pt-BR" sz="2000" dirty="0"/>
          </a:p>
          <a:p>
            <a:pPr marL="0" indent="0" algn="just">
              <a:buNone/>
            </a:pPr>
            <a:r>
              <a:rPr lang="pt-BR" sz="2000" dirty="0"/>
              <a:t>Implantar a jardinagem e arborização no âmbito escolar utilizando-os como espaços para o desenvolvimento de atividades práticas pelos professores de acordo com as especificidades de cada disciplina.</a:t>
            </a:r>
          </a:p>
          <a:p>
            <a:endParaRPr lang="pt-BR" sz="20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91621">
            <a:off x="4918224" y="1720784"/>
            <a:ext cx="2841118" cy="18955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24036">
            <a:off x="5465028" y="4034061"/>
            <a:ext cx="2758922" cy="2069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7171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766" y="3591224"/>
            <a:ext cx="4950468" cy="2784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97634"/>
            <a:ext cx="9144000" cy="62547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BR" sz="4300" b="1" dirty="0"/>
              <a:t>Ações</a:t>
            </a:r>
            <a:endParaRPr lang="pt-BR" sz="4300" dirty="0"/>
          </a:p>
        </p:txBody>
      </p:sp>
      <p:sp>
        <p:nvSpPr>
          <p:cNvPr id="4" name="Retângulo 3"/>
          <p:cNvSpPr/>
          <p:nvPr/>
        </p:nvSpPr>
        <p:spPr>
          <a:xfrm>
            <a:off x="846667" y="1643656"/>
            <a:ext cx="7533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/>
              <a:t>AÇÃO 1:</a:t>
            </a:r>
            <a:r>
              <a:rPr lang="pt-BR" sz="2400" dirty="0"/>
              <a:t> Implantação da jardinagem e arborização em todas as escolas de Ensino Fundamental – Anos Finais e Ensino Médio do estado do Acre.</a:t>
            </a:r>
          </a:p>
        </p:txBody>
      </p:sp>
    </p:spTree>
    <p:extLst>
      <p:ext uri="{BB962C8B-B14F-4D97-AF65-F5344CB8AC3E}">
        <p14:creationId xmlns:p14="http://schemas.microsoft.com/office/powerpoint/2010/main" val="2607537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89323"/>
            <a:ext cx="9144000" cy="62547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3100" b="1" i="1" dirty="0"/>
              <a:t>Possíveis Parceiros </a:t>
            </a:r>
          </a:p>
        </p:txBody>
      </p:sp>
      <p:sp>
        <p:nvSpPr>
          <p:cNvPr id="3" name="Retângulo 2"/>
          <p:cNvSpPr/>
          <p:nvPr/>
        </p:nvSpPr>
        <p:spPr>
          <a:xfrm>
            <a:off x="457201" y="1756618"/>
            <a:ext cx="829733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Secretaria de Estado do Meio Ambiente e das Políticas Públicas – SEMAPI;</a:t>
            </a:r>
            <a:endParaRPr lang="pt-BR" sz="1600" dirty="0">
              <a:latin typeface="Noto Sans Symbols"/>
              <a:ea typeface="Noto Sans Symbols"/>
              <a:cs typeface="Noto Sans Symbols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Secretaria de Estado de Saúde – SESACRE;</a:t>
            </a:r>
            <a:endParaRPr lang="pt-BR" sz="1600" dirty="0">
              <a:latin typeface="Noto Sans Symbols"/>
              <a:ea typeface="Noto Sans Symbols"/>
              <a:cs typeface="Noto Sans Symbols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Secretarias Municipa</a:t>
            </a:r>
            <a:r>
              <a:rPr lang="pt-BR" dirty="0"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is</a:t>
            </a: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 de Meio Ambiente;</a:t>
            </a:r>
            <a:endParaRPr lang="pt-BR" sz="1600" dirty="0">
              <a:latin typeface="Noto Sans Symbols"/>
              <a:ea typeface="Noto Sans Symbols"/>
              <a:cs typeface="Noto Sans Symbols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Cooperativas de Catadores de Materiais Recicláveis do Acre;</a:t>
            </a:r>
            <a:endParaRPr lang="pt-BR" sz="1600" dirty="0">
              <a:latin typeface="Noto Sans Symbols"/>
              <a:ea typeface="Noto Sans Symbols"/>
              <a:cs typeface="Noto Sans Symbols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Ministério Público do Estado do Acre – MPAC;</a:t>
            </a:r>
          </a:p>
          <a:p>
            <a:pPr marL="342900" lvl="0" indent="-342900" algn="just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Corpo de Bombeiros Militar do Estado do Acre – CBMAC;</a:t>
            </a:r>
          </a:p>
          <a:p>
            <a:pPr marL="342900" lvl="0" indent="-342900" algn="just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pt-BR" dirty="0">
                <a:solidFill>
                  <a:srgbClr val="000000"/>
                </a:solidFill>
                <a:latin typeface="Arial" panose="020B0604020202020204" pitchFamily="34" charset="0"/>
              </a:rPr>
              <a:t>Prefeituras Municipais.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819" y="4603885"/>
            <a:ext cx="2134361" cy="213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30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97637"/>
            <a:ext cx="9144000" cy="62547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BR" sz="4300" b="1" i="1" dirty="0"/>
              <a:t>Cronograma de Execução PPA 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964720"/>
              </p:ext>
            </p:extLst>
          </p:nvPr>
        </p:nvGraphicFramePr>
        <p:xfrm>
          <a:off x="610129" y="1540098"/>
          <a:ext cx="6641868" cy="5108253"/>
        </p:xfrm>
        <a:graphic>
          <a:graphicData uri="http://schemas.openxmlformats.org/drawingml/2006/table">
            <a:tbl>
              <a:tblPr/>
              <a:tblGrid>
                <a:gridCol w="1550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29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29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29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29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78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29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0100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Município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Escolas 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Percentual estimado de atendimento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atendidas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Acrelândia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Assis Brasil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Brasileia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Bujari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Capixaba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Cruzeiro do Sul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Epitaciolandia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Feijó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Jordão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28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Mâncio Lima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83,33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Manoel Urbano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Marechal Thaumaturgo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Placido de Castro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Porto Acre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Porto Walter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Rio Branco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63,64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Rodrigues Alves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Santa Rosa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Sena Madureira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83,33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Senador Guiomard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83,33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Tarauacá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Xapuri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050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77,72</a:t>
                      </a:r>
                    </a:p>
                  </a:txBody>
                  <a:tcPr marL="8703" marR="8703" marT="8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8703" marR="8703" marT="8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1797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705944"/>
            <a:ext cx="9144000" cy="62547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BR" sz="4300" b="1" i="1" dirty="0"/>
              <a:t>Acompanhamento e Avaliação</a:t>
            </a:r>
          </a:p>
        </p:txBody>
      </p:sp>
      <p:sp>
        <p:nvSpPr>
          <p:cNvPr id="4" name="Retângulo 3"/>
          <p:cNvSpPr/>
          <p:nvPr/>
        </p:nvSpPr>
        <p:spPr>
          <a:xfrm>
            <a:off x="486302" y="1640227"/>
            <a:ext cx="827193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 algn="just">
              <a:lnSpc>
                <a:spcPct val="150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Arial" panose="020B0604020202020204" pitchFamily="34" charset="0"/>
              </a:rPr>
              <a:t>O acompanhamento técnico e avaliação do Programa Escola Verde será realizado de forma compartilhada pela equipe técnica do Núcleo de Educação Ambiental/SEE, Comissões Escola Verde e instituições parceiras.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4098" name="Picture 2" descr="Luna Ambiental | Acompanhamento de Processos e Representaçõ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569" y="3378201"/>
            <a:ext cx="3073400" cy="307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473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3" y="689324"/>
            <a:ext cx="9144000" cy="62547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BR" sz="4300" b="1" i="1" dirty="0"/>
              <a:t>Resultados Esperados</a:t>
            </a:r>
          </a:p>
        </p:txBody>
      </p:sp>
      <p:sp>
        <p:nvSpPr>
          <p:cNvPr id="4" name="Retângulo 3"/>
          <p:cNvSpPr/>
          <p:nvPr/>
        </p:nvSpPr>
        <p:spPr>
          <a:xfrm>
            <a:off x="296331" y="1581017"/>
            <a:ext cx="84237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Ações participativas de educação ambiental que incorporem critérios de sustentabilidade para a gestão socioambiental da escola implementadas;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Formação de um cidadãos críticos e participativos, capazes de assumirem suas responsabilidades socioambientais e éticas;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</a:rPr>
              <a:t>Economia de recursos naturais e redução de gastos institucionais;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pt-BR" dirty="0"/>
          </a:p>
        </p:txBody>
      </p:sp>
      <p:pic>
        <p:nvPicPr>
          <p:cNvPr id="5" name="Imagem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0" t="8579" r="5093" b="10992"/>
          <a:stretch/>
        </p:blipFill>
        <p:spPr bwMode="auto">
          <a:xfrm>
            <a:off x="3258931" y="3589272"/>
            <a:ext cx="2742671" cy="2520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02098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" y="4847085"/>
            <a:ext cx="9143998" cy="1084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sz="1100" dirty="0"/>
          </a:p>
          <a:p>
            <a:pPr marL="0" indent="0" algn="ctr">
              <a:spcBef>
                <a:spcPts val="500"/>
              </a:spcBef>
              <a:buNone/>
            </a:pPr>
            <a:r>
              <a:rPr lang="pt-BR" sz="3200" b="1" dirty="0"/>
              <a:t>Obrigada</a:t>
            </a:r>
          </a:p>
          <a:p>
            <a:pPr marL="0" indent="0" algn="ctr">
              <a:spcBef>
                <a:spcPts val="500"/>
              </a:spcBef>
              <a:buNone/>
            </a:pPr>
            <a:r>
              <a:rPr lang="pt-BR" sz="1600" b="1" dirty="0"/>
              <a:t>Divisão de Educação Ambiental</a:t>
            </a:r>
            <a:endParaRPr lang="pt-BR" sz="1600" dirty="0"/>
          </a:p>
        </p:txBody>
      </p:sp>
      <p:sp>
        <p:nvSpPr>
          <p:cNvPr id="4" name="AutoShape 4" descr="Governo – GOVERNO DO ESTADO DO AC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AutoShape 6" descr="Governo – GOVERNO DO ESTADO DO ACR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421" y="641184"/>
            <a:ext cx="5827862" cy="36933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tângulo 6"/>
          <p:cNvSpPr/>
          <p:nvPr/>
        </p:nvSpPr>
        <p:spPr>
          <a:xfrm>
            <a:off x="2651761" y="313418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Primeiro a educação muda nossa mente, para depois mudar as situações ao nosso redor.</a:t>
            </a:r>
          </a:p>
          <a:p>
            <a:endParaRPr lang="pt-BR" b="1" dirty="0">
              <a:solidFill>
                <a:schemeClr val="bg1"/>
              </a:solidFill>
            </a:endParaRPr>
          </a:p>
          <a:p>
            <a:pPr algn="r"/>
            <a:r>
              <a:rPr lang="pt-BR" b="1" i="1" dirty="0" err="1">
                <a:solidFill>
                  <a:schemeClr val="bg1"/>
                </a:solidFill>
              </a:rPr>
              <a:t>Marianna</a:t>
            </a:r>
            <a:r>
              <a:rPr lang="pt-BR" b="1" i="1" dirty="0">
                <a:solidFill>
                  <a:schemeClr val="bg1"/>
                </a:solidFill>
              </a:rPr>
              <a:t> Moreno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67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0658" y="1462021"/>
            <a:ext cx="7922683" cy="27844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PT" sz="2400" dirty="0"/>
              <a:t>O Programa Escola Verde visa fomentar  a construção participativa de ações de educação ambiental nas escolas de Ensino Fundamental e de Ensino Médio. Essas ações devem ser estruturadas em atividades práticas para inserir critérios  de sustentabilidade na gestão  escolar e atividades educativas de sensibilização de toda comunidade escolar.</a:t>
            </a:r>
            <a:endParaRPr lang="pt-BR" sz="24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0" y="693826"/>
            <a:ext cx="9144000" cy="66780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/>
              <a:t>Introdução</a:t>
            </a:r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167" y="3727901"/>
            <a:ext cx="5076825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583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65265" y="1512359"/>
            <a:ext cx="8026285" cy="2470150"/>
          </a:xfrm>
        </p:spPr>
        <p:txBody>
          <a:bodyPr/>
          <a:lstStyle/>
          <a:p>
            <a:pPr marL="0" indent="0" algn="just">
              <a:buNone/>
            </a:pPr>
            <a:r>
              <a:rPr lang="pt-BR" dirty="0"/>
              <a:t>Implantar e estruturar o Programa de Educação Ambiental Escola Verde incorporando critérios de sustentabilidade para a gestão socioambiental da escola e promovendo a reflexão, sensibilização e a mudança de atitude da comunidade escolar em relação ao meio ambiente e a sustentabilidade.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0" y="705943"/>
            <a:ext cx="9144000" cy="66780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/>
              <a:t>Objetivo Geral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33" y="4295775"/>
            <a:ext cx="2404534" cy="240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681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2349500"/>
            <a:ext cx="7886700" cy="8382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pt-BR" sz="1900" dirty="0">
                <a:latin typeface="Arial" panose="020B0604020202020204" pitchFamily="34" charset="0"/>
                <a:ea typeface="Arial" panose="020B0604020202020204" pitchFamily="34" charset="0"/>
              </a:rPr>
              <a:t>Escolas Estaduais do Ensino Fundamental e Ensino Médio.</a:t>
            </a:r>
            <a:endParaRPr lang="pt-BR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BR" sz="19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705948"/>
            <a:ext cx="9144000" cy="66780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/>
              <a:t>Público Alvo</a:t>
            </a:r>
            <a:endParaRPr lang="pt-BR" dirty="0"/>
          </a:p>
        </p:txBody>
      </p:sp>
      <p:pic>
        <p:nvPicPr>
          <p:cNvPr id="4100" name="Picture 4" descr="Como engajar sua equipe de apoio para uma cultura sustentável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038" y="3069960"/>
            <a:ext cx="5077295" cy="347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27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1407" y="1448576"/>
            <a:ext cx="8705851" cy="77893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pt-BR" sz="2000" dirty="0"/>
              <a:t>O programa será implementado através do desenvolvimento de três componentes:</a:t>
            </a:r>
          </a:p>
          <a:p>
            <a:pPr marL="0" indent="0">
              <a:lnSpc>
                <a:spcPct val="120000"/>
              </a:lnSpc>
              <a:buNone/>
            </a:pP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697634"/>
            <a:ext cx="9144000" cy="66780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pt-BR" sz="4800" b="1" dirty="0"/>
              <a:t>Estratégias</a:t>
            </a:r>
            <a:r>
              <a:rPr lang="pt-BR" b="1" dirty="0"/>
              <a:t> </a:t>
            </a:r>
            <a:endParaRPr lang="pt-BR" dirty="0"/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3069602" y="4934678"/>
            <a:ext cx="4080025" cy="1443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pt-BR" sz="1900" b="1" dirty="0"/>
              <a:t>Componente III:</a:t>
            </a:r>
            <a:endParaRPr lang="pt-BR" sz="19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pt-BR" sz="1900" dirty="0"/>
              <a:t>Jardinagem e arborização nas escolas do Ensino Fundamental – Anos Finais e Ensino Médio da Rede Estadual Educação.</a:t>
            </a: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261407" y="3305411"/>
            <a:ext cx="3962401" cy="18711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pt-BR" sz="2000" b="1" dirty="0"/>
              <a:t>Componente II: </a:t>
            </a:r>
            <a:endParaRPr lang="pt-BR" sz="2000" dirty="0"/>
          </a:p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pt-BR" sz="2000" dirty="0"/>
              <a:t>Agenda Escola Verde nas escolas do Ensino Fundamental – Anos Finais e Ensino Médio da Rede Estadual de Educação.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02" y="5176546"/>
            <a:ext cx="1535205" cy="1535205"/>
          </a:xfrm>
          <a:prstGeom prst="rect">
            <a:avLst/>
          </a:prstGeom>
        </p:spPr>
      </p:pic>
      <p:pic>
        <p:nvPicPr>
          <p:cNvPr id="8194" name="Picture 2" descr="Plantas para jardim - Veja as espécies ideais para decorar seu espaç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681" y="2375201"/>
            <a:ext cx="3497303" cy="26229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261407" y="2146948"/>
            <a:ext cx="4572000" cy="10800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2000" b="1" dirty="0"/>
              <a:t>Componente I: </a:t>
            </a:r>
          </a:p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pt-BR" dirty="0">
                <a:latin typeface="Arial" panose="020B0604020202020204" pitchFamily="34" charset="0"/>
                <a:ea typeface="Arial" panose="020B0604020202020204" pitchFamily="34" charset="0"/>
              </a:rPr>
              <a:t>Institucionalização da programa escola verde.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63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97634"/>
            <a:ext cx="9144000" cy="66780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BR" sz="4300" b="1" dirty="0"/>
              <a:t>Metodologia </a:t>
            </a:r>
            <a:endParaRPr lang="pt-BR" sz="4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716" y="1854065"/>
            <a:ext cx="3630084" cy="1129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b="1" dirty="0"/>
              <a:t>Componente I: </a:t>
            </a:r>
            <a:endParaRPr lang="pt-BR" sz="2000" dirty="0"/>
          </a:p>
          <a:p>
            <a:pPr marL="0" indent="0">
              <a:buNone/>
            </a:pPr>
            <a:r>
              <a:rPr lang="pt-BR" sz="2000" dirty="0"/>
              <a:t>Institucionalização da programa escola verde.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/>
          <a:srcRect l="11455" r="11108"/>
          <a:stretch/>
        </p:blipFill>
        <p:spPr>
          <a:xfrm>
            <a:off x="5317066" y="1591260"/>
            <a:ext cx="2812393" cy="202671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674" y="3733335"/>
            <a:ext cx="3042168" cy="3036071"/>
          </a:xfrm>
          <a:prstGeom prst="rect">
            <a:avLst/>
          </a:prstGeom>
        </p:spPr>
      </p:pic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5114924" y="4703033"/>
            <a:ext cx="3367617" cy="162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b="1" dirty="0"/>
              <a:t>Objetivo</a:t>
            </a:r>
            <a:endParaRPr lang="pt-BR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000" dirty="0"/>
              <a:t>Criar e apresentar o Programa de Educação Ambiental Escola Verde.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6476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97632"/>
            <a:ext cx="9144000" cy="66780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pt-BR" sz="4800" b="1" dirty="0"/>
              <a:t>Metodologia</a:t>
            </a:r>
            <a:r>
              <a:rPr lang="pt-BR" b="1" dirty="0"/>
              <a:t>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6117" y="1499426"/>
            <a:ext cx="3648390" cy="5032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b="1" dirty="0"/>
              <a:t>Componente II: </a:t>
            </a:r>
            <a:endParaRPr lang="pt-BR" sz="2000" dirty="0"/>
          </a:p>
          <a:p>
            <a:pPr marL="0" indent="0">
              <a:buNone/>
            </a:pPr>
            <a:r>
              <a:rPr lang="pt-BR" sz="2000" dirty="0"/>
              <a:t>Agenda Ambiental Escola Verde nas escolas de Ensino Fundamental – Anos Finais e Ensino Médio do Estado do Acre.</a:t>
            </a:r>
          </a:p>
          <a:p>
            <a:pPr marL="0" indent="0">
              <a:buNone/>
            </a:pPr>
            <a:endParaRPr lang="pt-BR" sz="2000" dirty="0"/>
          </a:p>
          <a:p>
            <a:r>
              <a:rPr lang="pt-BR" sz="2000" b="1" dirty="0"/>
              <a:t>Objetivo</a:t>
            </a:r>
            <a:endParaRPr lang="pt-BR" sz="2000" dirty="0"/>
          </a:p>
          <a:p>
            <a:pPr marL="0" indent="0" algn="just">
              <a:buNone/>
            </a:pPr>
            <a:r>
              <a:rPr lang="pt-BR" sz="2000" dirty="0"/>
              <a:t>Implantar a Agenda Ambiental Escola Verde através do desenvolvimento de ações participativas de educação ambiental que incorpore critérios para a gestão socioambiental na escola e promova a reflexão e a mudança de atitude.</a:t>
            </a:r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l="11386" r="14094"/>
          <a:stretch/>
        </p:blipFill>
        <p:spPr>
          <a:xfrm rot="904211">
            <a:off x="4232692" y="2242308"/>
            <a:ext cx="4442835" cy="311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82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714260"/>
            <a:ext cx="9144000" cy="62547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BR" sz="4300" b="1" dirty="0"/>
              <a:t>Ações</a:t>
            </a:r>
            <a:endParaRPr lang="pt-BR" sz="4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565155"/>
            <a:ext cx="7886700" cy="5159375"/>
          </a:xfrm>
        </p:spPr>
        <p:txBody>
          <a:bodyPr>
            <a:normAutofit/>
          </a:bodyPr>
          <a:lstStyle/>
          <a:p>
            <a:r>
              <a:rPr lang="pt-BR" sz="2400" b="1" dirty="0"/>
              <a:t>Ação 1: </a:t>
            </a:r>
            <a:r>
              <a:rPr lang="pt-BR" sz="2400" dirty="0"/>
              <a:t>Implantação da Agenda Ambiental Escola Verde nas escolas de Ensino Fundamental – Anos Finais e Ensino Médio do Estado do Acre no quadriênio 2023-2026.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088" y="3301467"/>
            <a:ext cx="2253824" cy="206639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7743" y="3052118"/>
            <a:ext cx="2837757" cy="1759414"/>
          </a:xfrm>
          <a:prstGeom prst="rect">
            <a:avLst/>
          </a:prstGeom>
        </p:spPr>
      </p:pic>
      <p:pic>
        <p:nvPicPr>
          <p:cNvPr id="2050" name="Picture 2" descr="Economizar água: o que fazer para gastar menos? - Innov Hom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6"/>
          <a:stretch/>
        </p:blipFill>
        <p:spPr bwMode="auto">
          <a:xfrm>
            <a:off x="268500" y="4811532"/>
            <a:ext cx="2884516" cy="177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345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705941"/>
            <a:ext cx="9144000" cy="54927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BR" sz="4300" b="1" dirty="0"/>
              <a:t>Eixos de Ação</a:t>
            </a:r>
            <a:endParaRPr lang="pt-BR" sz="43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207856446"/>
              </p:ext>
            </p:extLst>
          </p:nvPr>
        </p:nvGraphicFramePr>
        <p:xfrm>
          <a:off x="989216" y="1546629"/>
          <a:ext cx="6808122" cy="4870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05499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3283</TotalTime>
  <Words>790</Words>
  <Application>Microsoft Office PowerPoint</Application>
  <PresentationFormat>Apresentação na tela (4:3)</PresentationFormat>
  <Paragraphs>256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Noto Sans Symbols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Estratégias </vt:lpstr>
      <vt:lpstr>Metodologia </vt:lpstr>
      <vt:lpstr>Metodologia </vt:lpstr>
      <vt:lpstr>Ações</vt:lpstr>
      <vt:lpstr>Eixos de Ação</vt:lpstr>
      <vt:lpstr>Ações</vt:lpstr>
      <vt:lpstr>Metodologia</vt:lpstr>
      <vt:lpstr>Ações</vt:lpstr>
      <vt:lpstr>Possíveis Parceiros </vt:lpstr>
      <vt:lpstr>Cronograma de Execução PPA </vt:lpstr>
      <vt:lpstr>Acompanhamento e Avaliação</vt:lpstr>
      <vt:lpstr>Resultados Esperados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Escola Verde</dc:title>
  <dc:creator>SEE</dc:creator>
  <cp:lastModifiedBy>Dalva Martins</cp:lastModifiedBy>
  <cp:revision>182</cp:revision>
  <dcterms:created xsi:type="dcterms:W3CDTF">2023-03-21T21:47:54Z</dcterms:created>
  <dcterms:modified xsi:type="dcterms:W3CDTF">2026-03-24T12:04:28Z</dcterms:modified>
</cp:coreProperties>
</file>